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325" r:id="rId3"/>
    <p:sldId id="279" r:id="rId4"/>
    <p:sldId id="285" r:id="rId5"/>
    <p:sldId id="326" r:id="rId6"/>
    <p:sldId id="283" r:id="rId7"/>
    <p:sldId id="317" r:id="rId8"/>
    <p:sldId id="323" r:id="rId9"/>
    <p:sldId id="264" r:id="rId10"/>
    <p:sldId id="322" r:id="rId11"/>
    <p:sldId id="267" r:id="rId12"/>
    <p:sldId id="324" r:id="rId13"/>
    <p:sldId id="300" r:id="rId14"/>
    <p:sldId id="29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E3481-4DC0-5320-5BA5-9DED241133D6}" name="Karin Kruuse" initials="KK" userId="S::kruuseka@ut.ee::9d3667ca-44b3-49ee-bafc-89fda7f076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kruu" initials="k" lastIdx="19" clrIdx="0">
    <p:extLst>
      <p:ext uri="{19B8F6BF-5375-455C-9EA6-DF929625EA0E}">
        <p15:presenceInfo xmlns:p15="http://schemas.microsoft.com/office/powerpoint/2012/main" userId="kakru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FE3"/>
    <a:srgbClr val="A8B7BF"/>
    <a:srgbClr val="667982"/>
    <a:srgbClr val="F6F8FA"/>
    <a:srgbClr val="7D858C"/>
    <a:srgbClr val="EFF1F3"/>
    <a:srgbClr val="262324"/>
    <a:srgbClr val="757C80"/>
    <a:srgbClr val="4E5051"/>
    <a:srgbClr val="24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 autoAdjust="0"/>
    <p:restoredTop sz="83637" autoAdjust="0"/>
  </p:normalViewPr>
  <p:slideViewPr>
    <p:cSldViewPr snapToGrid="0">
      <p:cViewPr varScale="1">
        <p:scale>
          <a:sx n="74" d="100"/>
          <a:sy n="74" d="100"/>
        </p:scale>
        <p:origin x="85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6T21:57:10.659" idx="19">
    <p:pos x="6936" y="151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1B2D2-06A2-4596-9391-656CA05E965F}" type="datetimeFigureOut">
              <a:rPr lang="et-EE" smtClean="0"/>
              <a:t>02.07.2025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329CB-E484-4F61-9C3E-A471CEC4EF7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49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ate. </a:t>
            </a:r>
            <a:r>
              <a:rPr lang="en-GB" dirty="0"/>
              <a:t>C</a:t>
            </a:r>
            <a:r>
              <a:rPr lang="en-DE" dirty="0"/>
              <a:t>hange</a:t>
            </a:r>
          </a:p>
          <a:p>
            <a:r>
              <a:rPr lang="en-GB" dirty="0"/>
              <a:t>A</a:t>
            </a:r>
            <a:r>
              <a:rPr lang="en-DE" dirty="0"/>
              <a:t>dd event, location, student seminar intro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4733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5BB9-D77D-E4B9-39D2-B24688B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D7BB2-EBB8-0C8A-EC45-DA835790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81CE4-8A9D-24D6-0B84-504BD5DC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312AE-4AC3-1F92-AA1C-F9F2F4DF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688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have the reference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7527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7697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Re-word, but the idea of the slide is OK. Maybe motivate LISA more</a:t>
            </a:r>
          </a:p>
          <a:p>
            <a:r>
              <a:rPr lang="en-US" dirty="0"/>
              <a:t>So this is the WHY? (though it is already more of a how)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1169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UGLY</a:t>
            </a:r>
          </a:p>
          <a:p>
            <a:r>
              <a:rPr lang="en-US" b="1" dirty="0"/>
              <a:t>Show what was tested by LISA Pathfinder. </a:t>
            </a:r>
            <a:r>
              <a:rPr lang="en-US" b="1" dirty="0" err="1"/>
              <a:t>Considere</a:t>
            </a:r>
            <a:r>
              <a:rPr lang="en-US" b="1" dirty="0"/>
              <a:t> removing the PM for the </a:t>
            </a:r>
            <a:r>
              <a:rPr lang="en-US" b="1" dirty="0" err="1"/>
              <a:t>tho</a:t>
            </a:r>
            <a:endParaRPr lang="en-US" b="1" dirty="0"/>
          </a:p>
          <a:p>
            <a:r>
              <a:rPr lang="en-US" b="1" dirty="0"/>
              <a:t>This is the main HOW slide</a:t>
            </a:r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855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3E1B1-280B-3872-4B6F-7B065A8F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EEBF5-7EB0-2E7A-74FE-C8E7F65D9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43B73-058A-2DA2-A282-E46013841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UGLY</a:t>
            </a:r>
          </a:p>
          <a:p>
            <a:r>
              <a:rPr lang="en-US" b="1" dirty="0"/>
              <a:t>Show what was tested by LISA Pathfinder. </a:t>
            </a:r>
            <a:r>
              <a:rPr lang="en-US" b="1" dirty="0" err="1"/>
              <a:t>Considere</a:t>
            </a:r>
            <a:r>
              <a:rPr lang="en-US" b="1" dirty="0"/>
              <a:t> removing the PM for the </a:t>
            </a:r>
            <a:r>
              <a:rPr lang="en-US" b="1" dirty="0" err="1"/>
              <a:t>tho</a:t>
            </a:r>
            <a:endParaRPr lang="en-US" b="1" dirty="0"/>
          </a:p>
          <a:p>
            <a:r>
              <a:rPr lang="en-US" b="1" dirty="0"/>
              <a:t>This is the main HOW slide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A22B-8F10-D40A-B08A-554E4E2D6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2189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text. Maybe add the algebra</a:t>
            </a:r>
          </a:p>
          <a:p>
            <a:r>
              <a:rPr lang="en-US" dirty="0"/>
              <a:t>This is kind of a start for the problem statement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1618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0F59-5D4A-CA2D-D89E-8A194252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D2982-3F57-A43A-26D7-C30F910EF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9A46-700E-7445-7146-2841426E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up problem statement.</a:t>
            </a:r>
            <a:br>
              <a:rPr lang="en-US" dirty="0"/>
            </a:br>
            <a:r>
              <a:rPr lang="en-US" dirty="0"/>
              <a:t>Bad diagram.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0E46-1882-BBEC-51AC-361B7006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0113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976B1-8AAD-DECC-0159-8FC0B234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D550-559C-956A-6D77-8F86A480A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7EA18-1B5C-2D68-E3AD-3784B5AE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show the diagram, show the TDI reduction instead.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86E6-6763-FC4B-6A44-11F441A34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0942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5895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DIAGRAM!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6208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30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295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048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9329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600" b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" y="1161756"/>
            <a:ext cx="10515600" cy="4365423"/>
          </a:xfrm>
        </p:spPr>
        <p:txBody>
          <a:bodyPr/>
          <a:lstStyle>
            <a:lvl1pPr marL="91440">
              <a:defRPr sz="2400"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444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847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CFE6F3-8EA7-20B6-44B8-4BBDC4361948}"/>
              </a:ext>
            </a:extLst>
          </p:cNvPr>
          <p:cNvSpPr txBox="1">
            <a:spLocks/>
          </p:cNvSpPr>
          <p:nvPr userDrawn="1"/>
        </p:nvSpPr>
        <p:spPr>
          <a:xfrm>
            <a:off x="37684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/>
              <a:t>28.08.2023</a:t>
            </a:r>
            <a:endParaRPr lang="et-E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BAF38B-E3FE-B466-B6EB-A14DD731454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833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180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0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9F6E4-9020-7783-DE83-4C47CF31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200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4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746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250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69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6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20F3F-ED94-5F04-CD7E-9282CDBF9CB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25378" y="0"/>
            <a:ext cx="3168501" cy="10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679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C0DE-565F-000C-3EEA-F6099D3D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latin typeface="Arial" panose="020B0604020202020204" pitchFamily="34" charset="0"/>
                <a:cs typeface="Arial" panose="020B0604020202020204" pitchFamily="34" charset="0"/>
              </a:rPr>
              <a:t>Testbed for Validating Second-Generation TDI and Clock Noise Correction for LISA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BFAB-E9D0-DE83-B9D8-ED08B2065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Karin Kruuse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2F94-4D68-9AD9-C559-7E17DBBC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C36-20FE-4E78-BB90-ED47F88B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1253" y="6356350"/>
            <a:ext cx="5226469" cy="365125"/>
          </a:xfrm>
        </p:spPr>
        <p:txBody>
          <a:bodyPr/>
          <a:lstStyle/>
          <a:p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16th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Edoardo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Amaldi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Conference on 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1829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1"/>
    </mc:Choice>
    <mc:Fallback xmlns="">
      <p:transition spd="slow" advTm="38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B943-D49C-727C-A350-31F5A333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3280-550A-07EE-A9E9-6A0C4D08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4652022"/>
          </a:xfrm>
        </p:spPr>
        <p:txBody>
          <a:bodyPr/>
          <a:lstStyle/>
          <a:p>
            <a:pPr marL="0" indent="0">
              <a:buNone/>
            </a:pPr>
            <a:r>
              <a:rPr lang="et-EE" dirty="0"/>
              <a:t>A </a:t>
            </a:r>
            <a:r>
              <a:rPr lang="et-EE" dirty="0">
                <a:highlight>
                  <a:srgbClr val="D8DFE3"/>
                </a:highlight>
              </a:rPr>
              <a:t>fully electronic</a:t>
            </a:r>
            <a:r>
              <a:rPr lang="et-EE" dirty="0"/>
              <a:t> implementation of the interferometry system together with a </a:t>
            </a:r>
            <a:r>
              <a:rPr lang="et-EE" dirty="0">
                <a:highlight>
                  <a:srgbClr val="D8DFE3"/>
                </a:highlight>
              </a:rPr>
              <a:t>delay and gravitational wave injection</a:t>
            </a:r>
            <a:r>
              <a:rPr lang="et-EE" dirty="0"/>
              <a:t> has already been developed and is being tested.</a:t>
            </a:r>
          </a:p>
          <a:p>
            <a:r>
              <a:rPr lang="et-EE" dirty="0"/>
              <a:t>Time varying delays</a:t>
            </a:r>
            <a:endParaRPr lang="en-US" dirty="0"/>
          </a:p>
          <a:p>
            <a:r>
              <a:rPr lang="en-US" dirty="0"/>
              <a:t>Doppler shifts for both the carrier and sidebands</a:t>
            </a:r>
          </a:p>
          <a:p>
            <a:r>
              <a:rPr lang="en-US" dirty="0"/>
              <a:t>Gravitational wave injection</a:t>
            </a:r>
          </a:p>
          <a:p>
            <a:endParaRPr lang="en-US" dirty="0"/>
          </a:p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8D17-7164-DAC5-01A1-F8F2126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10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05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8"/>
    </mc:Choice>
    <mc:Fallback xmlns="">
      <p:transition spd="slow" advTm="6623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6BF6-8E62-4205-5118-41C648EC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C6F-2A6C-468C-B790-CC0238C4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ACA-A277-DB93-D0DC-E6E2FF1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center of the experiment is the delay line</a:t>
            </a:r>
            <a:r>
              <a:rPr lang="et-EE" dirty="0"/>
              <a:t>.</a:t>
            </a:r>
          </a:p>
          <a:p>
            <a:pPr marL="0" indent="0">
              <a:buNone/>
            </a:pPr>
            <a:r>
              <a:rPr lang="en-US" noProof="0" dirty="0"/>
              <a:t>The added </a:t>
            </a:r>
            <a:r>
              <a:rPr lang="en-US" noProof="0" dirty="0">
                <a:highlight>
                  <a:srgbClr val="D8DFE3"/>
                </a:highlight>
              </a:rPr>
              <a:t>varying delays</a:t>
            </a:r>
            <a:r>
              <a:rPr lang="en-US" noProof="0" dirty="0"/>
              <a:t>, </a:t>
            </a:r>
            <a:r>
              <a:rPr lang="en-US" noProof="0" dirty="0">
                <a:highlight>
                  <a:srgbClr val="D8DFE3"/>
                </a:highlight>
              </a:rPr>
              <a:t>gravitational wave signals</a:t>
            </a:r>
            <a:r>
              <a:rPr lang="en-US" noProof="0" dirty="0"/>
              <a:t> and </a:t>
            </a:r>
            <a:r>
              <a:rPr lang="en-US" noProof="0" dirty="0">
                <a:highlight>
                  <a:srgbClr val="D8DFE3"/>
                </a:highlight>
              </a:rPr>
              <a:t>Doppler shifts</a:t>
            </a:r>
            <a:r>
              <a:rPr lang="en-US" noProof="0" dirty="0"/>
              <a:t> are controllable via a Python-based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Signal Processing on the Delay Line</a:t>
            </a: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34B-FD03-4E58-AE15-7F8B5007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9" y="2635250"/>
            <a:ext cx="4796101" cy="37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3691-707B-085B-F6AC-4299020EFC9D}"/>
              </a:ext>
            </a:extLst>
          </p:cNvPr>
          <p:cNvSpPr txBox="1"/>
          <p:nvPr/>
        </p:nvSpPr>
        <p:spPr>
          <a:xfrm>
            <a:off x="6439745" y="6277302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 Zynq™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UltraScale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RFSoC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ZCU208 Evaluation Kit</a:t>
            </a:r>
          </a:p>
          <a:p>
            <a:pPr algn="l"/>
            <a:endParaRPr lang="en-US" sz="1400" noProof="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9"/>
    </mc:Choice>
    <mc:Fallback xmlns="">
      <p:transition spd="slow" advTm="965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B6B3-4490-3597-B4B9-0B75F63B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83FED-3939-E29C-9F6D-FA488D60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D73CE-AF23-752A-CC39-4A7C806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One-arm Phase Measurement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2F04-29E5-F54E-5D2B-DFC4CE1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9E87D-A070-AE04-588A-7CEFA405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arm link.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410FD-0DF0-D71C-6F44-B0F6B54993A0}"/>
              </a:ext>
            </a:extLst>
          </p:cNvPr>
          <p:cNvSpPr txBox="1"/>
          <p:nvPr/>
        </p:nvSpPr>
        <p:spPr>
          <a:xfrm>
            <a:off x="4639375" y="4732905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936AA-68D9-E7DE-C34D-87336306141C}"/>
              </a:ext>
            </a:extLst>
          </p:cNvPr>
          <p:cNvSpPr txBox="1"/>
          <p:nvPr/>
        </p:nvSpPr>
        <p:spPr>
          <a:xfrm>
            <a:off x="4639375" y="3827343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232A-2FA4-958E-C3CC-400F3B9FEA7F}"/>
              </a:ext>
            </a:extLst>
          </p:cNvPr>
          <p:cNvSpPr txBox="1"/>
          <p:nvPr/>
        </p:nvSpPr>
        <p:spPr>
          <a:xfrm>
            <a:off x="5298391" y="2039190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~15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C44CCD-35A2-16ED-D6B9-1B98717093BA}"/>
              </a:ext>
            </a:extLst>
          </p:cNvPr>
          <p:cNvSpPr/>
          <p:nvPr/>
        </p:nvSpPr>
        <p:spPr>
          <a:xfrm>
            <a:off x="5517265" y="2106592"/>
            <a:ext cx="1307940" cy="821803"/>
          </a:xfrm>
          <a:prstGeom prst="round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78A54-2241-499E-8D8F-9E9AE232DC52}"/>
              </a:ext>
            </a:extLst>
          </p:cNvPr>
          <p:cNvSpPr txBox="1"/>
          <p:nvPr/>
        </p:nvSpPr>
        <p:spPr>
          <a:xfrm>
            <a:off x="5785519" y="1737260"/>
            <a:ext cx="108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 IF</a:t>
            </a:r>
            <a:endParaRPr lang="LID4096" b="1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47"/>
    </mc:Choice>
    <mc:Fallback xmlns="">
      <p:transition spd="slow" advTm="1130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3F9A-FFA7-46FB-AF95-55434D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2F013B-7B3C-3FEC-AB1E-4B06BC4007D3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F3C2A-AD1D-4060-AF9E-E995291F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09224" y="530327"/>
            <a:ext cx="7384026" cy="61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584A2-4241-4FDA-95B2-FB272894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611B-5EF2-46AB-A8CE-B539A44B88E8}"/>
              </a:ext>
            </a:extLst>
          </p:cNvPr>
          <p:cNvSpPr txBox="1"/>
          <p:nvPr/>
        </p:nvSpPr>
        <p:spPr>
          <a:xfrm>
            <a:off x="6420601" y="513033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131246-0B33-CC6C-CA0D-334978A9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2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8DCF-0466-625F-21B5-C696ADB8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1FC0-7DAF-017B-C92E-98F7A2CC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D405D-3C1C-3B6F-111A-7A543D0E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2</a:t>
            </a:fld>
            <a:endParaRPr lang="et-EE" dirty="0"/>
          </a:p>
        </p:txBody>
      </p:sp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1F5642F-7965-38C6-A2BB-F709BCDE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2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D95237-4BC8-4CEF-88AD-1F3B370D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33016" y="1366147"/>
            <a:ext cx="6512410" cy="48986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0754-A46B-9F7F-1907-6F8506A4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The LISA Satellites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DA5A-0E9C-B3B8-4FEE-33A622C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6603" y="5962994"/>
            <a:ext cx="3078107" cy="406306"/>
          </a:xfrm>
        </p:spPr>
        <p:txBody>
          <a:bodyPr/>
          <a:lstStyle/>
          <a:p>
            <a:fld id="{9F39E346-B1F3-4075-BD67-234EF0F10AC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9E570-9B06-49A7-B79B-E779B7EA0B8C}"/>
              </a:ext>
            </a:extLst>
          </p:cNvPr>
          <p:cNvSpPr txBox="1"/>
          <p:nvPr/>
        </p:nvSpPr>
        <p:spPr>
          <a:xfrm>
            <a:off x="354235" y="6449354"/>
            <a:ext cx="1723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Jennrich,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3464-7070-4587-9DCD-0BE3E3F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4" y="3429000"/>
            <a:ext cx="6215352" cy="23745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E49BD-3E8D-DC9B-5763-E4F5B95DA553}"/>
              </a:ext>
            </a:extLst>
          </p:cNvPr>
          <p:cNvSpPr>
            <a:spLocks/>
          </p:cNvSpPr>
          <p:nvPr/>
        </p:nvSpPr>
        <p:spPr>
          <a:xfrm>
            <a:off x="10563232" y="2967439"/>
            <a:ext cx="356260" cy="2236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EF9AD-2C92-C6CC-C23D-F32D9222926E}"/>
              </a:ext>
            </a:extLst>
          </p:cNvPr>
          <p:cNvSpPr>
            <a:spLocks/>
          </p:cNvSpPr>
          <p:nvPr/>
        </p:nvSpPr>
        <p:spPr>
          <a:xfrm>
            <a:off x="6018128" y="2967439"/>
            <a:ext cx="356260" cy="3019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4BCE1-AEBE-1B38-7112-1B6643295D7C}"/>
              </a:ext>
            </a:extLst>
          </p:cNvPr>
          <p:cNvSpPr>
            <a:spLocks/>
          </p:cNvSpPr>
          <p:nvPr/>
        </p:nvSpPr>
        <p:spPr>
          <a:xfrm>
            <a:off x="9309321" y="5263844"/>
            <a:ext cx="293153" cy="2924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DE820-61AD-84B4-5772-12C68D55BAC8}"/>
              </a:ext>
            </a:extLst>
          </p:cNvPr>
          <p:cNvSpPr txBox="1"/>
          <p:nvPr/>
        </p:nvSpPr>
        <p:spPr>
          <a:xfrm>
            <a:off x="2620644" y="3124400"/>
            <a:ext cx="305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Split interferometry</a:t>
            </a:r>
            <a:endParaRPr lang="et-EE" sz="20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DAF4C-DE35-384E-06A7-B220C8FE5F8B}"/>
              </a:ext>
            </a:extLst>
          </p:cNvPr>
          <p:cNvSpPr txBox="1"/>
          <p:nvPr/>
        </p:nvSpPr>
        <p:spPr>
          <a:xfrm>
            <a:off x="7155965" y="1337150"/>
            <a:ext cx="305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Unequal arm lengths</a:t>
            </a:r>
            <a:endParaRPr lang="et-EE" sz="20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3"/>
    </mc:Choice>
    <mc:Fallback xmlns="">
      <p:transition spd="slow" advTm="794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261851"/>
            <a:ext cx="10298083" cy="889462"/>
          </a:xfrm>
        </p:spPr>
        <p:txBody>
          <a:bodyPr/>
          <a:lstStyle/>
          <a:p>
            <a:pPr marL="0"/>
            <a:r>
              <a:rPr lang="en-US" dirty="0"/>
              <a:t>LISA Interferometric Metrology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pic>
        <p:nvPicPr>
          <p:cNvPr id="5" name="Picture 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19E4BD56-DEB4-31C8-8F3A-1BEED1AE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59" y="1362046"/>
            <a:ext cx="8199137" cy="48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7B0A-BDF0-FC4E-B180-FF769797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7B24-BB1E-811E-AF28-35325372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261851"/>
            <a:ext cx="10298083" cy="889462"/>
          </a:xfrm>
        </p:spPr>
        <p:txBody>
          <a:bodyPr/>
          <a:lstStyle/>
          <a:p>
            <a:pPr marL="0"/>
            <a:r>
              <a:rPr lang="en-US" dirty="0"/>
              <a:t>LISA Interferometric Metrology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822DA-651B-EC3A-FE28-68112476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007B53-92CD-9C83-39BB-BF97BB3FAB3C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pic>
        <p:nvPicPr>
          <p:cNvPr id="10" name="Picture 9" descr="A diagram of a laser beam&#10;&#10;AI-generated content may be incorrect.">
            <a:extLst>
              <a:ext uri="{FF2B5EF4-FFF2-40B4-BE49-F238E27FC236}">
                <a16:creationId xmlns:a16="http://schemas.microsoft.com/office/drawing/2014/main" id="{EE7CF8DD-D45F-1081-83A0-03BB9D90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95" y="1477156"/>
            <a:ext cx="8202184" cy="48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Laser Noise Reduction via TDI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959-792A-590F-85D1-B72D97098166}"/>
              </a:ext>
            </a:extLst>
          </p:cNvPr>
          <p:cNvSpPr txBox="1"/>
          <p:nvPr/>
        </p:nvSpPr>
        <p:spPr>
          <a:xfrm>
            <a:off x="9533022" y="6309154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C0B96-55A7-09B8-523C-32A10C6CC2EB}"/>
              </a:ext>
            </a:extLst>
          </p:cNvPr>
          <p:cNvSpPr txBox="1">
            <a:spLocks/>
          </p:cNvSpPr>
          <p:nvPr/>
        </p:nvSpPr>
        <p:spPr>
          <a:xfrm>
            <a:off x="321009" y="1125393"/>
            <a:ext cx="11632612" cy="186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Time Delay Interferometry (TDI) is a cluster of methods to construct </a:t>
            </a:r>
            <a:r>
              <a:rPr lang="en-US" dirty="0">
                <a:highlight>
                  <a:srgbClr val="D8DFE3"/>
                </a:highlight>
              </a:rPr>
              <a:t>virtual equal arms</a:t>
            </a:r>
            <a:r>
              <a:rPr lang="en-US" dirty="0"/>
              <a:t> in </a:t>
            </a:r>
            <a:r>
              <a:rPr lang="en-US" dirty="0">
                <a:highlight>
                  <a:srgbClr val="D8DFE3"/>
                </a:highlight>
              </a:rPr>
              <a:t>post-processing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Picture 1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0A1122A-6478-4686-B464-4BEEA703E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38" y="2389294"/>
            <a:ext cx="6264411" cy="3420956"/>
          </a:xfrm>
          <a:prstGeom prst="rect">
            <a:avLst/>
          </a:prstGeom>
        </p:spPr>
      </p:pic>
      <p:pic>
        <p:nvPicPr>
          <p:cNvPr id="15" name="Picture 1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33C5948-31BF-48D2-B201-1FE6F4A74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/>
          <a:stretch/>
        </p:blipFill>
        <p:spPr>
          <a:xfrm>
            <a:off x="321009" y="2719940"/>
            <a:ext cx="5192509" cy="28384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495605-52FD-42EC-B970-FF29234892EC}"/>
              </a:ext>
            </a:extLst>
          </p:cNvPr>
          <p:cNvSpPr txBox="1"/>
          <p:nvPr/>
        </p:nvSpPr>
        <p:spPr>
          <a:xfrm>
            <a:off x="1840376" y="5564208"/>
            <a:ext cx="211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Transponder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2F8E7-566D-492B-B4C4-8A4183F77B0B}"/>
              </a:ext>
            </a:extLst>
          </p:cNvPr>
          <p:cNvSpPr txBox="1"/>
          <p:nvPr/>
        </p:nvSpPr>
        <p:spPr>
          <a:xfrm>
            <a:off x="7229655" y="5564208"/>
            <a:ext cx="329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transponder signal</a:t>
            </a:r>
          </a:p>
        </p:txBody>
      </p:sp>
    </p:spTree>
    <p:extLst>
      <p:ext uri="{BB962C8B-B14F-4D97-AF65-F5344CB8AC3E}">
        <p14:creationId xmlns:p14="http://schemas.microsoft.com/office/powerpoint/2010/main" val="2439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0"/>
    </mc:Choice>
    <mc:Fallback xmlns="">
      <p:transition spd="slow" advTm="808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E53A-1EE5-1774-C3B7-9A6DA6AC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D352B-0CE9-4084-A427-A95B4511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78" y="1625014"/>
            <a:ext cx="5769539" cy="807577"/>
          </a:xfrm>
          <a:prstGeom prst="rect">
            <a:avLst/>
          </a:prstGeom>
        </p:spPr>
      </p:pic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345D6D04-79E8-4C43-2AEB-751564E64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00B3-58A4-7538-A01C-56ED35AC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Noise Reduction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0455-52E2-5179-D695-C5585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4E10-3ADA-AA57-AEC8-148358F3AFB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C58-66B4-8684-B303-89E790501972}"/>
              </a:ext>
            </a:extLst>
          </p:cNvPr>
          <p:cNvSpPr txBox="1"/>
          <p:nvPr/>
        </p:nvSpPr>
        <p:spPr>
          <a:xfrm>
            <a:off x="5700968" y="1363829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demodulation, considering laser noise and clock jitter: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01E6-5D0D-4402-B01C-456D1F057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80ECB8-A098-427C-A341-07979DC1AC1D}"/>
              </a:ext>
            </a:extLst>
          </p:cNvPr>
          <p:cNvSpPr/>
          <p:nvPr/>
        </p:nvSpPr>
        <p:spPr>
          <a:xfrm>
            <a:off x="5559026" y="1255746"/>
            <a:ext cx="6605121" cy="1190473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358C2-830F-48C7-A1B5-E40137849A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87" r="50263" b="63989"/>
          <a:stretch/>
        </p:blipFill>
        <p:spPr>
          <a:xfrm>
            <a:off x="3384549" y="4718775"/>
            <a:ext cx="177801" cy="258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2FAF3-AE7F-4F50-9A23-F33F8BAD3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35" t="49455" r="50614" b="10132"/>
          <a:stretch/>
        </p:blipFill>
        <p:spPr>
          <a:xfrm>
            <a:off x="2676525" y="4757307"/>
            <a:ext cx="142875" cy="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92BC-5D04-12E0-7F65-0227E5C2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004A-8C3A-8DA8-42F2-B8BAC8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556-D078-1238-23F2-77D595F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EBADB-6BDF-E927-452A-FE00CAFE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38" y="1004682"/>
            <a:ext cx="7527889" cy="4225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4367C9-D82F-BBF0-13AE-7CFB1DF3425E}"/>
              </a:ext>
            </a:extLst>
          </p:cNvPr>
          <p:cNvSpPr txBox="1"/>
          <p:nvPr/>
        </p:nvSpPr>
        <p:spPr>
          <a:xfrm>
            <a:off x="2659702" y="5200576"/>
            <a:ext cx="695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29209-7478-A106-B5AE-E496EECA7C69}"/>
              </a:ext>
            </a:extLst>
          </p:cNvPr>
          <p:cNvSpPr txBox="1"/>
          <p:nvPr/>
        </p:nvSpPr>
        <p:spPr>
          <a:xfrm>
            <a:off x="2659702" y="5736845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4"/>
    </mc:Choice>
    <mc:Fallback xmlns="">
      <p:transition spd="slow" advTm="962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A139-ADB5-9AB8-AEFE-E5B9242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E38-B1D3-18DA-0767-FE77DB1DA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1"/>
            <a:ext cx="11301513" cy="5225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is a hardware testbed that aims to simulate LISA’s signal chain and test whether we can recover a gravitational wave signal from a realistic, noisy system.</a:t>
            </a:r>
            <a:endParaRPr lang="en-US" noProof="0" dirty="0"/>
          </a:p>
          <a:p>
            <a:pPr marL="0" indent="0">
              <a:buNone/>
            </a:pPr>
            <a:r>
              <a:rPr lang="en-US" dirty="0"/>
              <a:t>To start with, w</a:t>
            </a:r>
            <a:r>
              <a:rPr lang="en-US" noProof="0" dirty="0"/>
              <a:t>e want to test the combination of </a:t>
            </a:r>
            <a:r>
              <a:rPr lang="en-US" noProof="0" dirty="0">
                <a:highlight>
                  <a:srgbClr val="D8DFE3"/>
                </a:highlight>
              </a:rPr>
              <a:t>second generation TDI</a:t>
            </a:r>
            <a:r>
              <a:rPr lang="en-US" noProof="0" dirty="0"/>
              <a:t> and the </a:t>
            </a:r>
            <a:r>
              <a:rPr lang="en-US" noProof="0" dirty="0">
                <a:highlight>
                  <a:srgbClr val="D8DFE3"/>
                </a:highlight>
              </a:rPr>
              <a:t>clock noise removal</a:t>
            </a:r>
            <a:r>
              <a:rPr lang="en-US" noProof="0" dirty="0"/>
              <a:t> post</a:t>
            </a:r>
            <a:r>
              <a:rPr lang="et-EE" dirty="0"/>
              <a:t>-</a:t>
            </a:r>
            <a:r>
              <a:rPr lang="en-US" noProof="0" dirty="0"/>
              <a:t>processing methods on </a:t>
            </a:r>
            <a:r>
              <a:rPr lang="en-US" noProof="0" dirty="0">
                <a:highlight>
                  <a:srgbClr val="D8DFE3"/>
                </a:highlight>
              </a:rPr>
              <a:t>experimental data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could also offer a substitute to modelled noise sources included in current data analysis.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0162-FBF5-4B66-9DF2-F0CE085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5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8"/>
    </mc:Choice>
    <mc:Fallback xmlns="">
      <p:transition spd="slow" advTm="114088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dirty="0" smtClean="0">
            <a:solidFill>
              <a:srgbClr val="6679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81</TotalTime>
  <Words>474</Words>
  <Application>Microsoft Office PowerPoint</Application>
  <PresentationFormat>Widescreen</PresentationFormat>
  <Paragraphs>87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Testbed for Validating Second-Generation TDI and Clock Noise Correction for LISA</vt:lpstr>
      <vt:lpstr>PowerPoint Presentation</vt:lpstr>
      <vt:lpstr>The LISA Satellites</vt:lpstr>
      <vt:lpstr>LISA Interferometric Metrology System</vt:lpstr>
      <vt:lpstr>LISA Interferometric Metrology System</vt:lpstr>
      <vt:lpstr>Laser Noise Reduction via TDI</vt:lpstr>
      <vt:lpstr>Clock Noise Reduction</vt:lpstr>
      <vt:lpstr>Previous Experiment</vt:lpstr>
      <vt:lpstr>MiniLISA</vt:lpstr>
      <vt:lpstr>Current Status</vt:lpstr>
      <vt:lpstr>The Delay Line</vt:lpstr>
      <vt:lpstr>One-arm Phase Measurement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Terramechanics-based Wheel-terrain Contact Model into a Multi-body Simulation Environment</dc:title>
  <dc:creator>Karin Kruuse</dc:creator>
  <cp:lastModifiedBy>Karin Kruuse</cp:lastModifiedBy>
  <cp:revision>171</cp:revision>
  <dcterms:created xsi:type="dcterms:W3CDTF">2023-08-26T08:59:13Z</dcterms:created>
  <dcterms:modified xsi:type="dcterms:W3CDTF">2025-07-02T14:47:30Z</dcterms:modified>
</cp:coreProperties>
</file>